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1"/>
  </p:notesMasterIdLst>
  <p:sldIdLst>
    <p:sldId id="260" r:id="rId2"/>
    <p:sldId id="284" r:id="rId3"/>
    <p:sldId id="264" r:id="rId4"/>
    <p:sldId id="278" r:id="rId5"/>
    <p:sldId id="279" r:id="rId6"/>
    <p:sldId id="280" r:id="rId7"/>
    <p:sldId id="282" r:id="rId8"/>
    <p:sldId id="283" r:id="rId9"/>
    <p:sldId id="286" r:id="rId10"/>
    <p:sldId id="287" r:id="rId11"/>
    <p:sldId id="293" r:id="rId12"/>
    <p:sldId id="261" r:id="rId13"/>
    <p:sldId id="262" r:id="rId14"/>
    <p:sldId id="288" r:id="rId15"/>
    <p:sldId id="265" r:id="rId16"/>
    <p:sldId id="274" r:id="rId17"/>
    <p:sldId id="281" r:id="rId18"/>
    <p:sldId id="294" r:id="rId19"/>
    <p:sldId id="39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149FA-3764-47A2-8A04-E965E8323B9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96EF6-ACBF-405D-B769-1DBCEF5F2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8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50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5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5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72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8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4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1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9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7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9BB615-85B9-4E57-82AF-A85A416B3A0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BDDAA9-AE1B-4EAE-BD25-B70B8D42FBA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349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5230F-3684-0411-B6E0-F7AF3BA5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8D3AE-D533-FD90-5B83-C23DA976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EVENTS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DDA37D-722D-7BCE-711C-47F928176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474" y="731838"/>
            <a:ext cx="5283126" cy="5257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C2D978-2CF5-14CD-4C85-B985FA96A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35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C7FD-C7FD-C35D-A12A-F5E8A5C0B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E2D1-8F04-0E53-BCFE-6EE8359EE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Family Resource Night (NHS)</a:t>
            </a:r>
            <a:br>
              <a:rPr lang="en-US" dirty="0"/>
            </a:br>
            <a:r>
              <a:rPr lang="en-US" dirty="0"/>
              <a:t>February 20,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5E9F8-48E4-4B09-4C96-BB724207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6226A-84BF-FE1F-46A1-0EECE4436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06" y="2602089"/>
            <a:ext cx="4185119" cy="314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B3269-B09F-308C-D972-292C79A64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" y="2602089"/>
            <a:ext cx="2682769" cy="3140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BC20C-2279-7625-05BD-222322013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395" y="2602089"/>
            <a:ext cx="2357260" cy="3140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05805-0387-C332-1693-8E3440A5A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790" y="2602089"/>
            <a:ext cx="2357259" cy="31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99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13054-FCD7-0EFB-B75A-2BDFA5ED6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F3BE-E209-9377-0349-BD937784B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CPR Class</a:t>
            </a:r>
            <a:br>
              <a:rPr lang="en-US" dirty="0"/>
            </a:br>
            <a:r>
              <a:rPr lang="en-US" dirty="0"/>
              <a:t>February 22,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3AA91-F00D-C210-6E1E-B1A27EF3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CD2B7-2059-4145-3F59-B9F7C187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89" y="1900237"/>
            <a:ext cx="5657850" cy="424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FC01C-C8D6-77CA-A006-BAF47A135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00237"/>
            <a:ext cx="3183664" cy="424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1B70D-EF70-1A01-DC8D-87FD99F138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733" r="72928"/>
          <a:stretch/>
        </p:blipFill>
        <p:spPr>
          <a:xfrm>
            <a:off x="9366359" y="1900237"/>
            <a:ext cx="1341057" cy="638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7B082-93BF-21B0-83AB-3721A15381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46" t="28733" r="24812"/>
          <a:stretch/>
        </p:blipFill>
        <p:spPr>
          <a:xfrm>
            <a:off x="10707416" y="1900237"/>
            <a:ext cx="11811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4673-D4E0-8DE1-5203-54F61081D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C1BB5-36B3-2766-352B-879D5EE6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PIO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54BA2E-C841-F0E4-3A36-E6D409750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474" y="731838"/>
            <a:ext cx="5283126" cy="5257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239091-0CC8-538E-9C3C-DC08835F5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24DBB-70FB-87B9-498E-851FAF3C1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8AF1-604E-4126-B35C-DB0E71D6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Facebook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A9C1B-67C4-5E57-C917-FB9E33DC7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500CE-4001-ABDD-1AF7-D34243ACE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242" y="1853783"/>
            <a:ext cx="3195984" cy="1797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ADB85-DDC4-5971-1506-BDC288C07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042" y="3736816"/>
            <a:ext cx="2586384" cy="251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F526A8-FB2D-B87A-AD28-E528CA5C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475" y="1853783"/>
            <a:ext cx="5050101" cy="43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0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DE37-E2A1-2E97-2BF9-E86C7CAB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16AD-732D-F2CE-6732-AA48AE1EC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Instagram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88AD4-E729-2DDC-2F2C-52836E084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D6E91-BFCB-D626-A19A-AA4AB2BE4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626" y="1827507"/>
            <a:ext cx="7868748" cy="215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92E6-31B2-8E7D-17EF-5E626C0E3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00" y="4104155"/>
            <a:ext cx="4777994" cy="213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E4A89-07E0-C6BE-EE1B-1DB10FB55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641" y="4104156"/>
            <a:ext cx="5801459" cy="21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3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7110D-0F2A-6614-232A-2E11FD21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48" t="15983" r="2641" b="22105"/>
          <a:stretch/>
        </p:blipFill>
        <p:spPr>
          <a:xfrm>
            <a:off x="-3048" y="0"/>
            <a:ext cx="4003019" cy="3388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52BFA-0F53-622D-6B71-219A6350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25" r="-1" b="5460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C47B0-8CF3-CBA9-A861-AD2FE3E43A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61" r="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E051E-5A6E-9AAD-5E22-8183FAA6F2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082" r="-3" b="342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9C447C-8B51-3E08-62AD-B8BEF2F746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156" r="-1" b="12628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20B2A-5A72-77CF-2826-01FC45DFA8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452" r="2" b="2188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DB0607-B106-20A5-CA4D-8B78EEC7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37" r="4" b="4820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6C80DE-6E6D-4DA0-B1F2-010B5064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20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7BB3E8-A35F-8F63-8B65-EE0913F5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61" r="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5E3F1-09F1-D60D-B0F5-C565BF9E86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40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5D8B4-E87F-A759-E2E8-70256C7499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69" r="-1" b="26515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CA8FE-4ADE-08C8-18F6-C5775C1C9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433" r="2" b="17900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E7E72-C408-9D38-C747-F7CB451C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38" r="-3" b="14566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13969D-CFCB-AD28-8AA6-19245144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81" r="-1" b="2410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0AC6D-8912-B4AC-A494-9B43CA1F8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31" t="29854" r="29653" b="45683"/>
          <a:stretch/>
        </p:blipFill>
        <p:spPr>
          <a:xfrm>
            <a:off x="8188960" y="9"/>
            <a:ext cx="3992034" cy="3383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00EB4F-2486-9578-8E65-75D2E015C4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" t="11395" r="-272" b="3167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296B8-C4E5-607F-96BB-BFDC08015B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15713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11AA1-5952-9DD8-E5E8-8988D200FC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166" r="2" b="27166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3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DC3E1E-9C55-36F3-C979-B9B7E2A0ED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09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FC7FD5-0836-1077-F462-27FD8246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66" r="-1" b="23919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E047D-7CB4-3A0B-79F1-3DCBD5A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36610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359D10-8370-8E6C-A726-B331A538C4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77" r="-3" b="24927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2ED2E-D9AD-8DFC-0B28-0FDB2C86DE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541" r="-1" b="3024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A94EFB-BE44-D68C-38D0-962924404E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4" r="2" b="3572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9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BD52D-1045-1F2B-D72E-721D9B8DC15C}"/>
              </a:ext>
            </a:extLst>
          </p:cNvPr>
          <p:cNvSpPr txBox="1"/>
          <p:nvPr/>
        </p:nvSpPr>
        <p:spPr>
          <a:xfrm>
            <a:off x="1121030" y="2167151"/>
            <a:ext cx="4503066" cy="3299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End of Chief Report</a:t>
            </a:r>
            <a:b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b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Fire Chief </a:t>
            </a:r>
            <a:b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Adam Amezaga</a:t>
            </a:r>
            <a:b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822 Pendleton Drive</a:t>
            </a:r>
            <a:b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Rio Rico, AZ 85648</a:t>
            </a:r>
            <a:b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Business: 520-281-8421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3" name="Picture 2" descr="A picture containing emblem, symbol, logo, badge&#10;&#10;Description automatically generated">
            <a:extLst>
              <a:ext uri="{FF2B5EF4-FFF2-40B4-BE49-F238E27FC236}">
                <a16:creationId xmlns:a16="http://schemas.microsoft.com/office/drawing/2014/main" id="{16AC1701-9ED6-48C3-1EF3-800F6348C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0" b="94200" l="4800" r="93000">
                        <a14:foregroundMark x1="53200" y1="56800" x2="53200" y2="56800"/>
                        <a14:foregroundMark x1="7200" y1="49400" x2="7200" y2="49400"/>
                        <a14:foregroundMark x1="4800" y1="48200" x2="4800" y2="48200"/>
                        <a14:foregroundMark x1="42600" y1="7600" x2="42600" y2="7600"/>
                        <a14:foregroundMark x1="48600" y1="5200" x2="48600" y2="5200"/>
                        <a14:foregroundMark x1="79800" y1="40000" x2="79800" y2="40000"/>
                        <a14:foregroundMark x1="85600" y1="46600" x2="85600" y2="46600"/>
                        <a14:foregroundMark x1="83000" y1="38400" x2="83200" y2="53600"/>
                        <a14:foregroundMark x1="81800" y1="39600" x2="81800" y2="39600"/>
                        <a14:foregroundMark x1="80400" y1="40600" x2="80400" y2="40600"/>
                        <a14:foregroundMark x1="89400" y1="24400" x2="89600" y2="25400"/>
                        <a14:foregroundMark x1="92600" y1="48200" x2="93000" y2="49000"/>
                        <a14:foregroundMark x1="56200" y1="91600" x2="56200" y2="91600"/>
                        <a14:foregroundMark x1="55400" y1="94200" x2="55400" y2="94200"/>
                      </a14:backgroundRemoval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CECF-C699-464D-C49F-1A2059C96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EA9F-E051-78C3-6376-C9A83D9A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>
            <a:normAutofit/>
          </a:bodyPr>
          <a:lstStyle/>
          <a:p>
            <a:r>
              <a:rPr lang="en-US" dirty="0"/>
              <a:t>MIS-3 – PPE &amp; MIS-4 - DON/DOFF SCBA CHAMPION – Capt. Acedo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8FA4D-586B-127D-A830-00840DA9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0CFF5-3381-3542-9550-5A4F90613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25" y="1839685"/>
            <a:ext cx="3292705" cy="4386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E5931F-C97C-0DC2-2DC2-D638422DC30B}"/>
              </a:ext>
            </a:extLst>
          </p:cNvPr>
          <p:cNvSpPr txBox="1"/>
          <p:nvPr/>
        </p:nvSpPr>
        <p:spPr>
          <a:xfrm>
            <a:off x="4659085" y="1839685"/>
            <a:ext cx="64878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MIS-3 - PERSONAL PROTECTIVE EQUIPMENT</a:t>
            </a:r>
          </a:p>
          <a:p>
            <a:endParaRPr lang="en-US" dirty="0"/>
          </a:p>
          <a:p>
            <a:r>
              <a:rPr lang="en-US" dirty="0"/>
              <a:t>22 seconds</a:t>
            </a:r>
          </a:p>
          <a:p>
            <a:endParaRPr lang="en-US" dirty="0"/>
          </a:p>
          <a:p>
            <a:r>
              <a:rPr lang="en-US" dirty="0"/>
              <a:t>Prize - Smith &amp; Wesson Firefighter Watch</a:t>
            </a:r>
          </a:p>
          <a:p>
            <a:endParaRPr lang="en-US" dirty="0"/>
          </a:p>
          <a:p>
            <a:r>
              <a:rPr lang="en-US" dirty="0"/>
              <a:t>MIS-4 - DON/DOFF SELF CONTAINED BREATHING APPARRATUS</a:t>
            </a:r>
          </a:p>
          <a:p>
            <a:endParaRPr lang="en-US" dirty="0"/>
          </a:p>
          <a:p>
            <a:r>
              <a:rPr lang="en-US" dirty="0"/>
              <a:t>24 seconds</a:t>
            </a:r>
          </a:p>
          <a:p>
            <a:endParaRPr lang="en-US" dirty="0"/>
          </a:p>
          <a:p>
            <a:r>
              <a:rPr lang="en-US" dirty="0"/>
              <a:t>Prize - SCBA Resistance Training Regulator Insert</a:t>
            </a:r>
          </a:p>
        </p:txBody>
      </p:sp>
    </p:spTree>
    <p:extLst>
      <p:ext uri="{BB962C8B-B14F-4D97-AF65-F5344CB8AC3E}">
        <p14:creationId xmlns:p14="http://schemas.microsoft.com/office/powerpoint/2010/main" val="413557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CFB1-06AE-8F34-6815-5A9A6D1F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8929-1793-B7E5-2FEF-C1903587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SHSGP TRT Equipment received</a:t>
            </a:r>
            <a:br>
              <a:rPr lang="en-US" dirty="0"/>
            </a:br>
            <a:r>
              <a:rPr lang="en-US" dirty="0"/>
              <a:t>February 7,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66C2C-6BD0-2C10-C14D-6D05380F5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F5EB9-F916-B895-3BC5-99DF3A113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37" y="1937657"/>
            <a:ext cx="3263683" cy="4302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B993B-2C3E-7EA5-96EF-2276A8935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74" y="1937657"/>
            <a:ext cx="2801608" cy="2102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B4EEE4-33CE-730C-9423-0E152FD99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470" y="1937657"/>
            <a:ext cx="2801607" cy="210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50AF0-A33D-170D-1419-D3F72FEB6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043" y="4137827"/>
            <a:ext cx="2801608" cy="21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0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27FBD-59FD-137A-DDAC-AB296B171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06F5-0862-CCC5-63E6-EA60F0F2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2025 National Forum on Overdose Fatality Review</a:t>
            </a:r>
            <a:br>
              <a:rPr lang="en-US" sz="4000" dirty="0"/>
            </a:br>
            <a:r>
              <a:rPr lang="en-US" dirty="0"/>
              <a:t>February 11-12, 2025 (Portland, OR)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E6603-6479-1B6A-2E5F-41320A467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CFBD0-5D94-4963-F3FC-220715D6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" y="1920130"/>
            <a:ext cx="3183303" cy="424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43D6F-94F9-25DF-541C-2572FC7D3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975" y="1920130"/>
            <a:ext cx="2751481" cy="206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BD61E-B7F4-E5E1-76F6-07F6E37E9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975" y="4096527"/>
            <a:ext cx="2751481" cy="2064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96A84-C7CC-52E5-D500-FAAD2D880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545" y="2137187"/>
            <a:ext cx="5221931" cy="391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7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D766C-31E8-8378-4075-F3DC50253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60F5-DED6-CCA7-8EBB-05DF833A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Response, Apparatus, and Zone Meeting</a:t>
            </a:r>
            <a:br>
              <a:rPr lang="en-US" dirty="0"/>
            </a:br>
            <a:r>
              <a:rPr lang="en-US" dirty="0"/>
              <a:t>February 5, 7 &amp; 14, 2025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B0B7C-FB77-6E7D-B8BC-13F265E1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932C0-0DA8-E5A5-E907-116267899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2" y="2630516"/>
            <a:ext cx="3883597" cy="2914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4C526-FAAA-B933-4AFD-3A8B98EAA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201" y="2630515"/>
            <a:ext cx="3883597" cy="2914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207EC-DA69-369E-EC4B-2B487F17C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940" y="2630515"/>
            <a:ext cx="3883598" cy="29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9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0D784-6BF8-B004-28B5-4DA1CF10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D2935-69B3-9065-C513-F4EEFA8C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Copper Mountain Air Open-House</a:t>
            </a:r>
            <a:br>
              <a:rPr lang="en-US" dirty="0"/>
            </a:br>
            <a:r>
              <a:rPr lang="en-US" dirty="0"/>
              <a:t>February 16, 2025 (NIA)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5AF67-7B3F-B4D0-BFC8-AC0149AE9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7E8A1C-E0DC-392B-CA4F-592585F9F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178" y="1904998"/>
            <a:ext cx="3238235" cy="2430060"/>
          </a:xfrm>
          <a:prstGeom prst="rect">
            <a:avLst/>
          </a:prstGeom>
        </p:spPr>
      </p:pic>
      <p:pic>
        <p:nvPicPr>
          <p:cNvPr id="5" name="VID-20250216-WA0007">
            <a:hlinkClick r:id="" action="ppaction://media"/>
            <a:extLst>
              <a:ext uri="{FF2B5EF4-FFF2-40B4-BE49-F238E27FC236}">
                <a16:creationId xmlns:a16="http://schemas.microsoft.com/office/drawing/2014/main" id="{ABC81D7D-0030-8B38-AAEC-06F7149BA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699" y="1904998"/>
            <a:ext cx="2442097" cy="4314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864BD7-DFB9-E17B-2C89-F9339CD7A2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015" b="18067"/>
          <a:stretch/>
        </p:blipFill>
        <p:spPr>
          <a:xfrm>
            <a:off x="231204" y="3858097"/>
            <a:ext cx="3238234" cy="2361271"/>
          </a:xfrm>
          <a:prstGeom prst="rect">
            <a:avLst/>
          </a:prstGeom>
          <a:ln w="57150">
            <a:solidFill>
              <a:schemeClr val="bg1">
                <a:lumMod val="75000"/>
                <a:lumOff val="2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1A1D7-832A-78E3-CCA2-09622B11A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8337" y="1904998"/>
            <a:ext cx="3238234" cy="43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17BA-486A-1029-21AA-C70AA7939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B209-0AE7-BA97-7A8E-5F128C58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GOHS Car Seats &amp; Booster Seats Grant Award ($11,759.00)</a:t>
            </a:r>
            <a:br>
              <a:rPr lang="en-US" dirty="0"/>
            </a:br>
            <a:r>
              <a:rPr lang="en-US" sz="5300" dirty="0"/>
              <a:t>February 18, 2025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C91D-3E9D-F4BA-C4C0-CD1294D0D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140A6-099C-BC84-1585-1DB50344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7" y="1850571"/>
            <a:ext cx="435428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6B4C6-9BFE-34A9-0867-01C1B3BE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3EA84-FFAD-DCA1-0C4E-464CA095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Donation of EMS Supplies to Bomberos Santa Ana</a:t>
            </a:r>
            <a:br>
              <a:rPr lang="en-US" dirty="0"/>
            </a:br>
            <a:r>
              <a:rPr lang="en-US" sz="5300" dirty="0"/>
              <a:t>February 17, 2025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C6EC2-19C2-67C2-6962-9E98C229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7DEE51-486F-7AED-1650-F296D636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02" y="1858182"/>
            <a:ext cx="5864796" cy="44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6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64F02-8870-7D37-EB57-AECEEB00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B4FF-62D9-7C21-49A8-BCF28D57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00" y="0"/>
            <a:ext cx="10736200" cy="1450757"/>
          </a:xfrm>
        </p:spPr>
        <p:txBody>
          <a:bodyPr/>
          <a:lstStyle/>
          <a:p>
            <a:r>
              <a:rPr lang="en-US" dirty="0"/>
              <a:t>DO Class Candidate Selection</a:t>
            </a:r>
            <a:br>
              <a:rPr lang="en-US" dirty="0"/>
            </a:br>
            <a:r>
              <a:rPr lang="en-US" dirty="0"/>
              <a:t>February 20,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FD0FD-770E-4738-0A72-92593D921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5800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580E6E-85CD-8EEB-A9D5-006819E9F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286" y="1882635"/>
            <a:ext cx="5769428" cy="43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10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968</TotalTime>
  <Words>186</Words>
  <Application>Microsoft Office PowerPoint</Application>
  <PresentationFormat>Widescreen</PresentationFormat>
  <Paragraphs>26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Calibri</vt:lpstr>
      <vt:lpstr>Calibri Light</vt:lpstr>
      <vt:lpstr>Calisto MT</vt:lpstr>
      <vt:lpstr>Retrospect</vt:lpstr>
      <vt:lpstr>EVENTS</vt:lpstr>
      <vt:lpstr>MIS-3 – PPE &amp; MIS-4 - DON/DOFF SCBA CHAMPION – Capt. Acedo</vt:lpstr>
      <vt:lpstr>SHSGP TRT Equipment received February 7, 2024</vt:lpstr>
      <vt:lpstr>2025 National Forum on Overdose Fatality Review February 11-12, 2025 (Portland, OR)</vt:lpstr>
      <vt:lpstr>Response, Apparatus, and Zone Meeting February 5, 7 &amp; 14, 2025 </vt:lpstr>
      <vt:lpstr>Copper Mountain Air Open-House February 16, 2025 (NIA)</vt:lpstr>
      <vt:lpstr>GOHS Car Seats &amp; Booster Seats Grant Award ($11,759.00) February 18, 2025</vt:lpstr>
      <vt:lpstr>Donation of EMS Supplies to Bomberos Santa Ana February 17, 2025</vt:lpstr>
      <vt:lpstr>DO Class Candidate Selection February 20, 2025</vt:lpstr>
      <vt:lpstr>Family Resource Night (NHS) February 20, 2025</vt:lpstr>
      <vt:lpstr>CPR Class February 22, 2025</vt:lpstr>
      <vt:lpstr>PIO</vt:lpstr>
      <vt:lpstr>Facebook</vt:lpstr>
      <vt:lpstr>Instagram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Renteria</dc:creator>
  <cp:lastModifiedBy>Eva Barreda</cp:lastModifiedBy>
  <cp:revision>4</cp:revision>
  <dcterms:created xsi:type="dcterms:W3CDTF">2025-01-30T15:44:09Z</dcterms:created>
  <dcterms:modified xsi:type="dcterms:W3CDTF">2025-03-14T19:47:47Z</dcterms:modified>
</cp:coreProperties>
</file>