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sldIdLst>
    <p:sldId id="257" r:id="rId2"/>
    <p:sldId id="281" r:id="rId3"/>
    <p:sldId id="384" r:id="rId4"/>
    <p:sldId id="376" r:id="rId5"/>
    <p:sldId id="378" r:id="rId6"/>
    <p:sldId id="385" r:id="rId7"/>
    <p:sldId id="390" r:id="rId8"/>
    <p:sldId id="392" r:id="rId9"/>
    <p:sldId id="391" r:id="rId1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2FBC7-A5EF-4EC6-8C5C-B429EED5C68D}" v="49" dt="2024-01-04T00:06:33.627"/>
    <p1510:client id="{84AB5FBB-2613-4F54-83D1-69613E072C47}" v="945" dt="2024-01-03T21:21:1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C7D53D56-F8E4-4A8D-B366-B5CDF3AEA01E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83302F5B-3665-49B1-A13E-E5E7858D8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4DA6-CAB9-4571-A643-224C9CAAA66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59E487F-C037-4B8B-B817-1CA6A7FB18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62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735" y="967166"/>
            <a:ext cx="3121867" cy="246683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/>
              <a:t>Fire Marshal Report for January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2A95B9-D046-2630-E5A7-64330A509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31798" r="26839" b="27442"/>
          <a:stretch/>
        </p:blipFill>
        <p:spPr>
          <a:xfrm rot="5400000">
            <a:off x="-377706" y="1541304"/>
            <a:ext cx="6052075" cy="3121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3486150" cy="4930246"/>
          </a:xfrm>
        </p:spPr>
        <p:txBody>
          <a:bodyPr>
            <a:normAutofit/>
          </a:bodyPr>
          <a:lstStyle/>
          <a:p>
            <a:pPr algn="r"/>
            <a:r>
              <a:rPr lang="en-US" sz="3700" dirty="0">
                <a:solidFill>
                  <a:schemeClr val="accent1"/>
                </a:solidFill>
              </a:rPr>
              <a:t>National Fire Information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lvl="1"/>
            <a:r>
              <a:rPr lang="en-US" sz="2100" dirty="0">
                <a:solidFill>
                  <a:schemeClr val="accent1"/>
                </a:solidFill>
              </a:rPr>
              <a:t>NFIRS for RRMFD and NSFD are good thru the end 2023. </a:t>
            </a:r>
          </a:p>
          <a:p>
            <a:pPr lvl="1"/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966579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50DF-4560-4056-9D9F-82A75946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/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9B55-070D-4B4A-8ED6-386A7289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676400"/>
            <a:ext cx="6571343" cy="4225427"/>
          </a:xfrm>
        </p:spPr>
        <p:txBody>
          <a:bodyPr>
            <a:normAutofit/>
          </a:bodyPr>
          <a:lstStyle/>
          <a:p>
            <a:pPr lvl="0">
              <a:buClr>
                <a:srgbClr val="FB8C29"/>
              </a:buClr>
            </a:pPr>
            <a:r>
              <a:rPr lang="en-US" sz="1300" dirty="0">
                <a:solidFill>
                  <a:srgbClr val="FB8C29"/>
                </a:solidFill>
              </a:rPr>
              <a:t>OSCR360 Web Demonstration.  Camera software for documenting crime scenes.</a:t>
            </a:r>
          </a:p>
          <a:p>
            <a:pPr lvl="0">
              <a:buClr>
                <a:srgbClr val="FB8C29"/>
              </a:buClr>
            </a:pPr>
            <a:r>
              <a:rPr lang="en-US" sz="1300" dirty="0">
                <a:solidFill>
                  <a:srgbClr val="FB8C29"/>
                </a:solidFill>
              </a:rPr>
              <a:t>Documentation and First due training with all crews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lvl="0">
              <a:buClr>
                <a:srgbClr val="FB8C29"/>
              </a:buClr>
            </a:pPr>
            <a:r>
              <a:rPr lang="en-US" sz="1400" dirty="0">
                <a:solidFill>
                  <a:schemeClr val="accent1"/>
                </a:solidFill>
              </a:rPr>
              <a:t>2024 Community Events</a:t>
            </a:r>
          </a:p>
          <a:p>
            <a:pPr lvl="0">
              <a:buClr>
                <a:srgbClr val="FB8C29"/>
              </a:buClr>
            </a:pPr>
            <a:r>
              <a:rPr lang="en-US" sz="1400" dirty="0">
                <a:solidFill>
                  <a:schemeClr val="accent1"/>
                </a:solidFill>
              </a:rPr>
              <a:t>SAFMA Meeting</a:t>
            </a:r>
          </a:p>
          <a:p>
            <a:pPr lvl="0">
              <a:buClr>
                <a:srgbClr val="FB8C29"/>
              </a:buClr>
            </a:pPr>
            <a:r>
              <a:rPr lang="en-US" sz="1400" dirty="0">
                <a:solidFill>
                  <a:schemeClr val="accent1"/>
                </a:solidFill>
              </a:rPr>
              <a:t>Lithium-Ion Batteries, Fire Investigation</a:t>
            </a:r>
          </a:p>
          <a:p>
            <a:pPr lvl="0">
              <a:buClr>
                <a:srgbClr val="FB8C29"/>
              </a:buClr>
            </a:pPr>
            <a:r>
              <a:rPr lang="en-US" sz="1400" dirty="0">
                <a:solidFill>
                  <a:schemeClr val="accent1"/>
                </a:solidFill>
              </a:rPr>
              <a:t>Hydrant Flow Test and training</a:t>
            </a:r>
          </a:p>
          <a:p>
            <a:pPr lvl="0">
              <a:buClr>
                <a:srgbClr val="FB8C29"/>
              </a:buClr>
            </a:pPr>
            <a:endParaRPr lang="en-US" sz="1400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FB8C29"/>
              </a:buClr>
              <a:buNone/>
            </a:pPr>
            <a:r>
              <a:rPr lang="en-US" sz="1300" dirty="0">
                <a:solidFill>
                  <a:srgbClr val="FB8C29"/>
                </a:solidFill>
              </a:rPr>
              <a:t>	</a:t>
            </a:r>
          </a:p>
          <a:p>
            <a:pPr lvl="0">
              <a:buClr>
                <a:srgbClr val="FB8C29"/>
              </a:buClr>
            </a:pPr>
            <a:endParaRPr lang="en-US" sz="1300" dirty="0">
              <a:solidFill>
                <a:srgbClr val="FB8C29"/>
              </a:solidFill>
            </a:endParaRPr>
          </a:p>
          <a:p>
            <a:endParaRPr lang="en-US" sz="1300" dirty="0">
              <a:solidFill>
                <a:srgbClr val="FB8C29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A36E-70C1-4EEB-9408-E996F30A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956173"/>
            <a:ext cx="6571343" cy="796428"/>
          </a:xfrm>
        </p:spPr>
        <p:txBody>
          <a:bodyPr>
            <a:normAutofit/>
          </a:bodyPr>
          <a:lstStyle/>
          <a:p>
            <a:r>
              <a:rPr lang="en-US" dirty="0"/>
              <a:t>Burn Permits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3B79A-D17A-49D7-A4E6-CC59D4B12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828801"/>
            <a:ext cx="6571343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cap="all" dirty="0">
                <a:solidFill>
                  <a:srgbClr val="FB8C29"/>
                </a:solidFill>
                <a:ea typeface="+mj-ea"/>
                <a:cs typeface="+mj-cs"/>
              </a:rPr>
              <a:t>-376 Camino Las Casitas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6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1152-AE86-417E-82CC-99BF3094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Review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826D-FC46-4EEF-8B2F-4EAE45F8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381000"/>
            <a:ext cx="4204093" cy="5715000"/>
          </a:xfrm>
        </p:spPr>
        <p:txBody>
          <a:bodyPr anchor="ctr">
            <a:normAutofit/>
          </a:bodyPr>
          <a:lstStyle/>
          <a:p>
            <a:endParaRPr lang="en-US" sz="2100" dirty="0">
              <a:solidFill>
                <a:schemeClr val="accent1"/>
              </a:solidFill>
            </a:endParaRPr>
          </a:p>
          <a:p>
            <a:r>
              <a:rPr lang="en-US" sz="2100" dirty="0">
                <a:solidFill>
                  <a:schemeClr val="accent1"/>
                </a:solidFill>
              </a:rPr>
              <a:t>C of O inspection 1152 </a:t>
            </a:r>
            <a:r>
              <a:rPr lang="en-US" sz="2100" dirty="0" err="1">
                <a:solidFill>
                  <a:schemeClr val="accent1"/>
                </a:solidFill>
              </a:rPr>
              <a:t>Circulo</a:t>
            </a:r>
            <a:r>
              <a:rPr lang="en-US" sz="2100" dirty="0">
                <a:solidFill>
                  <a:schemeClr val="accent1"/>
                </a:solidFill>
              </a:rPr>
              <a:t> Mercado.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Fire Wall inspection 1162 Avenida Gandara.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Remodel of 2 cold rooms at 785 E. Frontage Road.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383 Estrella vista Drive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Fire Wall inspection 381 Calle Faisan</a:t>
            </a:r>
          </a:p>
          <a:p>
            <a:endParaRPr lang="en-US" sz="2100" dirty="0">
              <a:solidFill>
                <a:schemeClr val="accent1"/>
              </a:solidFill>
            </a:endParaRPr>
          </a:p>
          <a:p>
            <a:endParaRPr lang="en-US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35D34E-498A-4A24-B274-284CDC7EA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re and smoke">
            <a:extLst>
              <a:ext uri="{FF2B5EF4-FFF2-40B4-BE49-F238E27FC236}">
                <a16:creationId xmlns:a16="http://schemas.microsoft.com/office/drawing/2014/main" id="{9EBA1416-AD64-FA0F-15EE-959CE89D3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8001" r="3000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AC35C-3E45-49E4-8B13-B67F50E8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6968411" cy="1049235"/>
          </a:xfrm>
        </p:spPr>
        <p:txBody>
          <a:bodyPr>
            <a:normAutofit/>
          </a:bodyPr>
          <a:lstStyle/>
          <a:p>
            <a:r>
              <a:rPr lang="en-US"/>
              <a:t>Fire Calls:</a:t>
            </a:r>
            <a:br>
              <a:rPr lang="en-US"/>
            </a:b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361C2-A8AA-4EC2-AA31-850CB651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8797-0040-42BC-9AEE-0E0E633E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6968411" cy="34506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1225 Avenida Gandara (Vehicle Fire)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28A74C-7F50-4F37-A11F-A02F9C35D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170837-E949-4116-A014-1727EF9B0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56B1-CC64-A668-98D6-3A6C31B7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FF12-42D8-527C-633A-4060C3FE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B8C29"/>
              </a:buClr>
            </a:pPr>
            <a:r>
              <a:rPr lang="en-US" dirty="0">
                <a:solidFill>
                  <a:srgbClr val="FB8C29">
                    <a:lumMod val="75000"/>
                  </a:srgbClr>
                </a:solidFill>
              </a:rPr>
              <a:t>Wade Carpenter Middle School career day</a:t>
            </a:r>
          </a:p>
          <a:p>
            <a:pPr lvl="0">
              <a:buClr>
                <a:srgbClr val="FB8C29"/>
              </a:buClr>
            </a:pPr>
            <a:r>
              <a:rPr lang="en-US" dirty="0">
                <a:solidFill>
                  <a:srgbClr val="FB8C29">
                    <a:lumMod val="75000"/>
                  </a:srgbClr>
                </a:solidFill>
              </a:rPr>
              <a:t>Rio Rico High School Career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04795E-5771-4ECC-A3CB-F844D81DF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E3E624-51F9-4A79-8CEB-B975AAF9F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F26AAC-C0AE-4FB9-AA40-3F7856364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AF4131F-5103-899E-E125-63EB4FC1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1" b="4956"/>
          <a:stretch/>
        </p:blipFill>
        <p:spPr>
          <a:xfrm rot="5400000">
            <a:off x="-1905151" y="1905152"/>
            <a:ext cx="6858000" cy="3047695"/>
          </a:xfrm>
          <a:prstGeom prst="rect">
            <a:avLst/>
          </a:prstGeom>
        </p:spPr>
      </p:pic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2244CA9B-EE00-D3B6-0587-1A7685D33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7"/>
          <a:stretch/>
        </p:blipFill>
        <p:spPr>
          <a:xfrm rot="5400000">
            <a:off x="1143000" y="1905153"/>
            <a:ext cx="6858000" cy="3047694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5B3766D3-9CE7-1C4E-2969-8582DD38C4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4" b="1373"/>
          <a:stretch/>
        </p:blipFill>
        <p:spPr>
          <a:xfrm rot="5400000">
            <a:off x="4191152" y="1905152"/>
            <a:ext cx="6858000" cy="304769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76FB1D3-4492-4FCA-B42F-074DA027C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819" y="4411985"/>
            <a:ext cx="7212363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9561F-FF36-B2A9-E9E5-7D8BC459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18" y="4571367"/>
            <a:ext cx="6969969" cy="86465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/>
              <a:t>Wade Carpenter Middle School</a:t>
            </a:r>
            <a:br>
              <a:rPr lang="en-US" sz="2900" dirty="0"/>
            </a:b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511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318E-1193-A613-BA52-C62829B0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report</a:t>
            </a:r>
          </a:p>
        </p:txBody>
      </p:sp>
      <p:pic>
        <p:nvPicPr>
          <p:cNvPr id="5" name="Content Placeholder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EA0CB97A-674E-2C49-E677-6F4A2F9B9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1" t="35521" r="30827" b="27941"/>
          <a:stretch/>
        </p:blipFill>
        <p:spPr>
          <a:xfrm>
            <a:off x="1443491" y="1920867"/>
            <a:ext cx="6082377" cy="3565534"/>
          </a:xfrm>
        </p:spPr>
      </p:pic>
    </p:spTree>
    <p:extLst>
      <p:ext uri="{BB962C8B-B14F-4D97-AF65-F5344CB8AC3E}">
        <p14:creationId xmlns:p14="http://schemas.microsoft.com/office/powerpoint/2010/main" val="36905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7280</TotalTime>
  <Words>145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Rockwell</vt:lpstr>
      <vt:lpstr>Gallery</vt:lpstr>
      <vt:lpstr>Fire Marshal Report for January 2024</vt:lpstr>
      <vt:lpstr>National Fire Information Reporting</vt:lpstr>
      <vt:lpstr>Webinars / Trainings</vt:lpstr>
      <vt:lpstr>Burn Permits</vt:lpstr>
      <vt:lpstr>Plan Review and  Inspection</vt:lpstr>
      <vt:lpstr>Fire Calls: </vt:lpstr>
      <vt:lpstr>Community Events</vt:lpstr>
      <vt:lpstr>Wade Carpenter Middle School </vt:lpstr>
      <vt:lpstr>End of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Marshal Report for January 2021</dc:title>
  <dc:creator>George Cluff</dc:creator>
  <cp:lastModifiedBy>Eva Barreda</cp:lastModifiedBy>
  <cp:revision>139</cp:revision>
  <cp:lastPrinted>2024-01-31T21:16:51Z</cp:lastPrinted>
  <dcterms:created xsi:type="dcterms:W3CDTF">2021-01-27T17:23:48Z</dcterms:created>
  <dcterms:modified xsi:type="dcterms:W3CDTF">2024-01-31T21:31:30Z</dcterms:modified>
</cp:coreProperties>
</file>